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332" r:id="rId2"/>
  </p:sldMasterIdLst>
  <p:notesMasterIdLst>
    <p:notesMasterId r:id="rId42"/>
  </p:notesMasterIdLst>
  <p:sldIdLst>
    <p:sldId id="256" r:id="rId3"/>
    <p:sldId id="929" r:id="rId4"/>
    <p:sldId id="930" r:id="rId5"/>
    <p:sldId id="941" r:id="rId6"/>
    <p:sldId id="943" r:id="rId7"/>
    <p:sldId id="942" r:id="rId8"/>
    <p:sldId id="944" r:id="rId9"/>
    <p:sldId id="1015" r:id="rId10"/>
    <p:sldId id="1014" r:id="rId11"/>
    <p:sldId id="1016" r:id="rId12"/>
    <p:sldId id="1022" r:id="rId13"/>
    <p:sldId id="1023" r:id="rId14"/>
    <p:sldId id="1024" r:id="rId15"/>
    <p:sldId id="1036" r:id="rId16"/>
    <p:sldId id="1037" r:id="rId17"/>
    <p:sldId id="1018" r:id="rId18"/>
    <p:sldId id="1017" r:id="rId19"/>
    <p:sldId id="1025" r:id="rId20"/>
    <p:sldId id="1020" r:id="rId21"/>
    <p:sldId id="1021" r:id="rId22"/>
    <p:sldId id="1012" r:id="rId23"/>
    <p:sldId id="1026" r:id="rId24"/>
    <p:sldId id="1027" r:id="rId25"/>
    <p:sldId id="1029" r:id="rId26"/>
    <p:sldId id="1030" r:id="rId27"/>
    <p:sldId id="1028" r:id="rId28"/>
    <p:sldId id="1038" r:id="rId29"/>
    <p:sldId id="1039" r:id="rId30"/>
    <p:sldId id="937" r:id="rId31"/>
    <p:sldId id="1031" r:id="rId32"/>
    <p:sldId id="1032" r:id="rId33"/>
    <p:sldId id="1033" r:id="rId34"/>
    <p:sldId id="1034" r:id="rId35"/>
    <p:sldId id="1035" r:id="rId36"/>
    <p:sldId id="961" r:id="rId37"/>
    <p:sldId id="1040" r:id="rId38"/>
    <p:sldId id="936" r:id="rId39"/>
    <p:sldId id="945" r:id="rId40"/>
    <p:sldId id="1011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4A7EBB"/>
    <a:srgbClr val="009999"/>
    <a:srgbClr val="00FFCC"/>
    <a:srgbClr val="33CCCC"/>
    <a:srgbClr val="0099CC"/>
    <a:srgbClr val="33CCFF"/>
    <a:srgbClr val="FF00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2" autoAdjust="0"/>
    <p:restoredTop sz="79487" autoAdjust="0"/>
  </p:normalViewPr>
  <p:slideViewPr>
    <p:cSldViewPr>
      <p:cViewPr varScale="1">
        <p:scale>
          <a:sx n="71" d="100"/>
          <a:sy n="71" d="100"/>
        </p:scale>
        <p:origin x="97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F3863C-A598-44DE-A6A6-50628F8211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0539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2F1E33CF-A882-4311-97E8-66C19BCCE4E5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01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F3863C-A598-44DE-A6A6-50628F8211F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11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F3863C-A598-44DE-A6A6-50628F8211F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24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40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44.bin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8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12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20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24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2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32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3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/>
          </p:cNvSpPr>
          <p:nvPr userDrawn="1"/>
        </p:nvSpPr>
        <p:spPr bwMode="gray">
          <a:xfrm>
            <a:off x="685800" y="5562600"/>
            <a:ext cx="7653338" cy="485775"/>
          </a:xfrm>
          <a:custGeom>
            <a:avLst/>
            <a:gdLst>
              <a:gd name="T0" fmla="*/ 2147483647 w 4128"/>
              <a:gd name="T1" fmla="*/ 2147483647 h 479"/>
              <a:gd name="T2" fmla="*/ 2147483647 w 4128"/>
              <a:gd name="T3" fmla="*/ 2147483647 h 479"/>
              <a:gd name="T4" fmla="*/ 2147483647 w 4128"/>
              <a:gd name="T5" fmla="*/ 2147483647 h 479"/>
              <a:gd name="T6" fmla="*/ 0 w 4128"/>
              <a:gd name="T7" fmla="*/ 2147483647 h 479"/>
              <a:gd name="T8" fmla="*/ 2147483647 w 4128"/>
              <a:gd name="T9" fmla="*/ 2147483647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rgbClr val="008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Picture 10" descr="200803081642183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1069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27DF407-37F3-489D-9DDC-F8EB21360B41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214F066-6434-4B45-B701-A823D56F6A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428692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30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31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32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33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9B81C-5DDC-41BA-ABCC-B9640BA9061E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A19E8-F719-4323-951D-7FF63A0578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04595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54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55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56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57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7F51F-CCB1-4800-A955-412996E4FFA6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50DDB-6F10-4F3D-BCB8-30AC1A33DA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64954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/>
          </p:cNvSpPr>
          <p:nvPr userDrawn="1"/>
        </p:nvSpPr>
        <p:spPr bwMode="gray">
          <a:xfrm>
            <a:off x="685800" y="5562600"/>
            <a:ext cx="7653338" cy="485775"/>
          </a:xfrm>
          <a:custGeom>
            <a:avLst/>
            <a:gdLst>
              <a:gd name="T0" fmla="*/ 2147483647 w 4128"/>
              <a:gd name="T1" fmla="*/ 2147483647 h 479"/>
              <a:gd name="T2" fmla="*/ 2147483647 w 4128"/>
              <a:gd name="T3" fmla="*/ 2147483647 h 479"/>
              <a:gd name="T4" fmla="*/ 2147483647 w 4128"/>
              <a:gd name="T5" fmla="*/ 2147483647 h 479"/>
              <a:gd name="T6" fmla="*/ 0 w 4128"/>
              <a:gd name="T7" fmla="*/ 2147483647 h 479"/>
              <a:gd name="T8" fmla="*/ 2147483647 w 4128"/>
              <a:gd name="T9" fmla="*/ 2147483647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rgbClr val="008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Picture 10" descr="200803081642183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1069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C8531-6544-47F0-A4AE-02A85102A2B8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D22B0-3E36-4B36-80CC-82337A04D3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33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2FFF7-D6A2-4FA2-80C9-BB1515D35749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6291E-1FFA-4EB4-BBA3-A4BA779C84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453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EB755-2BAB-4964-918E-BBDAD36337E5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BC650-A228-40E4-88E7-A7AF01C932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5016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AFC50-48A2-4893-AE23-D2C618610975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8237E-50A1-47D7-860D-7D2AAC4E64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5813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197C4-9146-4F1A-903E-41F033C24147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E9885-2E77-4BEF-9554-ECFD7AC54D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7671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3CA18-C71C-4E91-A097-CD8FC453282D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50BA1-D3F9-4383-BC29-EEAB38DD33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344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F861D-305B-4546-8DE7-292F33641547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98CCF-B596-4217-A03F-BCA349AAB1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1119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822A8-FBE1-472D-9263-B5DA20D96B50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BD41E-1DF9-41AE-B5B5-171836977D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488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8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9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0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1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8E5B5-BF18-48A1-A158-045AA8AC685D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40E0C-A6F1-4798-A764-5EFEA0448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48009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ED58D-F721-4396-9A2E-19EB1710D400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60A21-1E7F-4C87-AC6D-8056822736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777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64AA6-20D3-483B-8D3F-E8003D326B59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B76C9-D4DE-4250-ACD6-7D70FACC59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54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AF666-7214-47A2-AA14-EBE4E516A464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02EB1-AA12-4B49-BA7A-AEC65DCE39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501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2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3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4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5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A874A-F76B-4892-BACE-0C9D5CAB5495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8B941-0156-4F08-B7B5-D31FE9FAB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0016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6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7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8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9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81E03-B44A-4785-9179-4FAF3C9F3EB0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3E9A6-E069-4ACA-903D-9CAFD1DBE0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3009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10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11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12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13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8F29C-EBD5-4820-B090-C3C35732A914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6D667-DB9F-462C-9DF5-DB1C80FEB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750827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34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35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36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37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A8880-BD9C-4CC1-A6C7-DF1FEA1C06EA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28D-EE97-480B-830E-398FD1BB82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0158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58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59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60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61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5543A-30FB-41E2-8E75-1A5AA6D3E3B3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061AD-A54D-435B-A996-6447A2A448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36799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82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83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84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85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D4361-3B67-4505-A6F8-9223A3147C58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37D1A-993C-4097-99B4-AD37617531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4763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4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06" name="位图图像" r:id="rId3" imgW="647619" imgH="781159" progId="PBrush">
                  <p:embed/>
                </p:oleObj>
              </mc:Choice>
              <mc:Fallback>
                <p:oleObj name="位图图像" r:id="rId3" imgW="647619" imgH="78115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5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07" name="位图图像" r:id="rId5" imgW="561905" imgH="819048" progId="PBrush">
                  <p:embed/>
                </p:oleObj>
              </mc:Choice>
              <mc:Fallback>
                <p:oleObj name="位图图像" r:id="rId5" imgW="561905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6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08" name="位图图像" r:id="rId7" imgW="600159" imgH="657317" progId="PBrush">
                  <p:embed/>
                </p:oleObj>
              </mc:Choice>
              <mc:Fallback>
                <p:oleObj name="位图图像" r:id="rId7" imgW="600159" imgH="65731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7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09" name="位图图像" r:id="rId9" imgW="495369" imgH="743054" progId="PBrush">
                  <p:embed/>
                </p:oleObj>
              </mc:Choice>
              <mc:Fallback>
                <p:oleObj name="位图图像" r:id="rId9" imgW="495369" imgH="7430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A3D23-F045-44CC-8B0C-9BF72F22F5FD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5BBCD-2247-4A17-A941-9E0A61819E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42835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B6943A5-3832-46EA-8FCE-D9E1B5D3D260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CE1A258-F44A-4DAB-A61D-1856F2C779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aphicFrame>
        <p:nvGraphicFramePr>
          <p:cNvPr id="1031" name="Object 63"/>
          <p:cNvGraphicFramePr>
            <a:graphicFrameLocks noChangeAspect="1"/>
          </p:cNvGraphicFramePr>
          <p:nvPr/>
        </p:nvGraphicFramePr>
        <p:xfrm>
          <a:off x="952500" y="6070600"/>
          <a:ext cx="647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23" name="位图图像" r:id="rId14" imgW="647619" imgH="781159" progId="PBrush">
                  <p:embed/>
                </p:oleObj>
              </mc:Choice>
              <mc:Fallback>
                <p:oleObj name="位图图像" r:id="rId14" imgW="647619" imgH="781159" progId="PBrush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70600"/>
                        <a:ext cx="6477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64"/>
          <p:cNvGraphicFramePr>
            <a:graphicFrameLocks noChangeAspect="1"/>
          </p:cNvGraphicFramePr>
          <p:nvPr/>
        </p:nvGraphicFramePr>
        <p:xfrm>
          <a:off x="2916238" y="6015038"/>
          <a:ext cx="5619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24" name="位图图像" r:id="rId16" imgW="561905" imgH="819048" progId="PBrush">
                  <p:embed/>
                </p:oleObj>
              </mc:Choice>
              <mc:Fallback>
                <p:oleObj name="位图图像" r:id="rId16" imgW="561905" imgH="819048" progId="PBrush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15038"/>
                        <a:ext cx="5619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" name="Object 65"/>
          <p:cNvGraphicFramePr>
            <a:graphicFrameLocks noChangeAspect="1"/>
          </p:cNvGraphicFramePr>
          <p:nvPr/>
        </p:nvGraphicFramePr>
        <p:xfrm>
          <a:off x="5724525" y="6194425"/>
          <a:ext cx="6000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25" name="位图图像" r:id="rId18" imgW="600159" imgH="657317" progId="PBrush">
                  <p:embed/>
                </p:oleObj>
              </mc:Choice>
              <mc:Fallback>
                <p:oleObj name="位图图像" r:id="rId18" imgW="600159" imgH="657317" progId="PBrush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6194425"/>
                        <a:ext cx="6000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" name="Object 66"/>
          <p:cNvGraphicFramePr>
            <a:graphicFrameLocks noChangeAspect="1"/>
          </p:cNvGraphicFramePr>
          <p:nvPr/>
        </p:nvGraphicFramePr>
        <p:xfrm>
          <a:off x="8388350" y="6108700"/>
          <a:ext cx="495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26" name="位图图像" r:id="rId20" imgW="495369" imgH="743054" progId="PBrush">
                  <p:embed/>
                </p:oleObj>
              </mc:Choice>
              <mc:Fallback>
                <p:oleObj name="位图图像" r:id="rId20" imgW="495369" imgH="743054" progId="PBrush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6108700"/>
                        <a:ext cx="495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4CA0D3C-C62C-49B6-BB26-0B9BB6A6A8DC}" type="datetime1">
              <a:rPr lang="zh-CN" altLang="en-US"/>
              <a:pPr>
                <a:defRPr/>
              </a:pPr>
              <a:t>2018/11/22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CF7A66-DE2F-42CF-ABF6-3D289FB25E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500" y="2133600"/>
            <a:ext cx="8877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en-US" altLang="zh-CN" sz="32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How far we have progressed in the journey?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en-US" altLang="zh-CN" sz="32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An examination of cross-project defect prediction</a:t>
            </a:r>
          </a:p>
        </p:txBody>
      </p:sp>
      <p:sp>
        <p:nvSpPr>
          <p:cNvPr id="7" name="矩形 6"/>
          <p:cNvSpPr/>
          <p:nvPr/>
        </p:nvSpPr>
        <p:spPr>
          <a:xfrm>
            <a:off x="2641600" y="5105400"/>
            <a:ext cx="38608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zh-CN" altLang="en-US" sz="2800" kern="0" dirty="0" smtClean="0">
                <a:latin typeface="Arial"/>
                <a:ea typeface="黑体" pitchFamily="49" charset="-122"/>
                <a:cs typeface="+mj-cs"/>
                <a:sym typeface="Symbol" pitchFamily="18" charset="2"/>
              </a:rPr>
              <a:t>周毓明</a:t>
            </a:r>
            <a:endParaRPr kumimoji="1" lang="en-US" altLang="zh-CN" sz="2800" kern="0" dirty="0" smtClean="0">
              <a:latin typeface="Arial"/>
              <a:ea typeface="黑体" pitchFamily="49" charset="-122"/>
              <a:cs typeface="+mj-cs"/>
              <a:sym typeface="Symbol" pitchFamily="18" charset="2"/>
            </a:endParaRPr>
          </a:p>
          <a:p>
            <a:pPr algn="ctr">
              <a:defRPr/>
            </a:pPr>
            <a:endParaRPr kumimoji="1" lang="en-US" altLang="zh-CN" sz="2800" kern="0" dirty="0">
              <a:latin typeface="Arial"/>
              <a:ea typeface="黑体" pitchFamily="49" charset="-122"/>
              <a:cs typeface="+mj-cs"/>
              <a:sym typeface="Symbol" pitchFamily="18" charset="2"/>
            </a:endParaRPr>
          </a:p>
          <a:p>
            <a:pPr algn="ctr">
              <a:defRPr/>
            </a:pPr>
            <a:r>
              <a:rPr kumimoji="1" lang="zh-CN" altLang="en-US" sz="2800" kern="0" dirty="0" smtClean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南京大学</a:t>
            </a:r>
            <a:endParaRPr kumimoji="1" lang="en-US" altLang="zh-CN" sz="2800" kern="0" dirty="0" smtClean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ctr">
              <a:defRPr/>
            </a:pPr>
            <a:r>
              <a:rPr kumimoji="1" lang="en-US" altLang="zh-CN" sz="2800" kern="0" dirty="0" smtClean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2018.11.23</a:t>
            </a:r>
            <a:endParaRPr lang="zh-CN" altLang="en-US" sz="28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6889" y="454025"/>
            <a:ext cx="4329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华文细黑"/>
                <a:cs typeface="Arial"/>
              </a:rPr>
              <a:t>2018 NASAC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华文细黑"/>
                <a:cs typeface="Arial"/>
              </a:rPr>
              <a:t>报告交流 </a:t>
            </a:r>
            <a:endParaRPr lang="en-US" sz="32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ea typeface="华文细黑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645228" y="1219200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/>
              <a:t>如果训练数据</a:t>
            </a:r>
            <a:r>
              <a:rPr lang="zh-CN" altLang="en-US" dirty="0">
                <a:solidFill>
                  <a:srgbClr val="FFFF00"/>
                </a:solidFill>
              </a:rPr>
              <a:t>足够大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缺陷</a:t>
            </a:r>
            <a:r>
              <a:rPr lang="zh-CN" altLang="en-US" dirty="0"/>
              <a:t>预测一般具有较好性能</a:t>
            </a:r>
          </a:p>
        </p:txBody>
      </p:sp>
      <p:sp>
        <p:nvSpPr>
          <p:cNvPr id="5" name="下箭头 4"/>
          <p:cNvSpPr/>
          <p:nvPr/>
        </p:nvSpPr>
        <p:spPr bwMode="auto">
          <a:xfrm>
            <a:off x="3858304" y="2494586"/>
            <a:ext cx="1392625" cy="736163"/>
          </a:xfrm>
          <a:prstGeom prst="downArrow">
            <a:avLst/>
          </a:prstGeom>
          <a:solidFill>
            <a:srgbClr val="FFCC99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None/>
            </a:pP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872280" y="3332786"/>
            <a:ext cx="739944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能否使用其他项目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的数据训练预测模型，在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目标项目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上使用（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CPDP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）？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971601" y="5223643"/>
            <a:ext cx="3456384" cy="1147814"/>
          </a:xfrm>
          <a:prstGeom prst="roundRect">
            <a:avLst/>
          </a:prstGeom>
          <a:solidFill>
            <a:srgbClr val="0070C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源项目和目标项目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数据分布不同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681248" y="5223643"/>
            <a:ext cx="3456384" cy="1147814"/>
          </a:xfrm>
          <a:prstGeom prst="roundRect">
            <a:avLst/>
          </a:prstGeom>
          <a:solidFill>
            <a:srgbClr val="0070C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源项目和目标项目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使用异构的特征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16200000">
            <a:off x="4319972" y="2417359"/>
            <a:ext cx="504056" cy="5118140"/>
          </a:xfrm>
          <a:prstGeom prst="rightBrace">
            <a:avLst/>
          </a:prstGeom>
          <a:noFill/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：主要挑战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56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：主要挑战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843808" y="1143000"/>
            <a:ext cx="3456384" cy="1147814"/>
          </a:xfrm>
          <a:prstGeom prst="roundRect">
            <a:avLst/>
          </a:prstGeom>
          <a:solidFill>
            <a:srgbClr val="0070C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源项目和目标项目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数据分布不同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872280" y="2286000"/>
            <a:ext cx="739944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：常规的建模技术要求训练集和测试集 </a:t>
            </a:r>
            <a:endParaRPr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相似的数据分布特性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3933010"/>
            <a:ext cx="3456384" cy="1147814"/>
          </a:xfrm>
          <a:prstGeom prst="roundRect">
            <a:avLst/>
          </a:prstGeom>
          <a:solidFill>
            <a:srgbClr val="0070C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源项目和目标项目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使用异构的特征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872280" y="5105400"/>
            <a:ext cx="739944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：常规的建模技术要求训练集和测试集 </a:t>
            </a:r>
            <a:endParaRPr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相同的特征集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7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：通用框架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" y="1019557"/>
            <a:ext cx="8477661" cy="5202356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 bwMode="auto">
          <a:xfrm>
            <a:off x="685800" y="1447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914400" y="6400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3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：通用框架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" y="1019557"/>
            <a:ext cx="8477661" cy="520235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685800" y="1447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914400" y="6400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24200" y="1208086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训练集</a:t>
            </a:r>
            <a:r>
              <a:rPr lang="zh-CN" altLang="en-US" sz="2800" dirty="0" smtClean="0"/>
              <a:t>：源</a:t>
            </a:r>
            <a:r>
              <a:rPr lang="zh-CN" altLang="en-US" sz="2800" dirty="0" smtClean="0"/>
              <a:t>项目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测试集</a:t>
            </a:r>
            <a:r>
              <a:rPr lang="zh-CN" altLang="en-US" sz="2800" dirty="0" smtClean="0"/>
              <a:t>：目标项目的目标版本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408816" y="1295400"/>
            <a:ext cx="801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sym typeface="Wingdings 2" panose="05020102010507070707" pitchFamily="18" charset="2"/>
              </a:rPr>
              <a:t>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984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3" name="灯片编号占位符 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cxnSp>
        <p:nvCxnSpPr>
          <p:cNvPr id="4" name="直接连接符 3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：通用框架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" y="1019557"/>
            <a:ext cx="8477661" cy="520235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685800" y="1447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914400" y="6400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24200" y="1208086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训练集</a:t>
            </a:r>
            <a:r>
              <a:rPr lang="zh-CN" altLang="en-US" sz="2800" dirty="0" smtClean="0"/>
              <a:t>：源项目</a:t>
            </a:r>
            <a:endParaRPr lang="en-US" altLang="zh-CN" sz="2800" dirty="0" smtClean="0"/>
          </a:p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测试集</a:t>
            </a:r>
            <a:r>
              <a:rPr lang="zh-CN" altLang="en-US" sz="2800" dirty="0" smtClean="0"/>
              <a:t>：目标项目的目标版本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24200" y="2763214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训练集</a:t>
            </a:r>
            <a:r>
              <a:rPr lang="zh-CN" altLang="en-US" sz="2800" dirty="0" smtClean="0"/>
              <a:t>：源项目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目标项目历史版本</a:t>
            </a:r>
            <a:endParaRPr lang="en-US" altLang="zh-CN" sz="2800" dirty="0" smtClean="0"/>
          </a:p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测试集</a:t>
            </a:r>
            <a:r>
              <a:rPr lang="zh-CN" altLang="en-US" sz="2800" dirty="0" smtClean="0"/>
              <a:t>：目标项目的目标版本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408816" y="1295400"/>
            <a:ext cx="801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sym typeface="Wingdings 2" panose="05020102010507070707" pitchFamily="18" charset="2"/>
              </a:rPr>
              <a:t></a:t>
            </a:r>
            <a:endParaRPr lang="zh-CN" altLang="en-US" sz="5400" dirty="0"/>
          </a:p>
        </p:txBody>
      </p:sp>
      <p:sp>
        <p:nvSpPr>
          <p:cNvPr id="15" name="矩形 14"/>
          <p:cNvSpPr/>
          <p:nvPr/>
        </p:nvSpPr>
        <p:spPr>
          <a:xfrm>
            <a:off x="2398577" y="2810470"/>
            <a:ext cx="801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sym typeface="Wingdings 2" panose="05020102010507070707" pitchFamily="18" charset="2"/>
              </a:rPr>
              <a:t>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557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3" name="灯片编号占位符 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cxnSp>
        <p:nvCxnSpPr>
          <p:cNvPr id="4" name="直接连接符 3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：通用框架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" y="1019557"/>
            <a:ext cx="8477661" cy="520235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685800" y="1447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914400" y="6400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24200" y="1208086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训练集</a:t>
            </a:r>
            <a:r>
              <a:rPr lang="zh-CN" altLang="en-US" sz="2800" dirty="0" smtClean="0"/>
              <a:t>：源项目</a:t>
            </a:r>
            <a:endParaRPr lang="en-US" altLang="zh-CN" sz="2800" dirty="0" smtClean="0"/>
          </a:p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测试集</a:t>
            </a:r>
            <a:r>
              <a:rPr lang="zh-CN" altLang="en-US" sz="2800" dirty="0" smtClean="0"/>
              <a:t>：目标项目的目标版本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24200" y="2763214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训练集</a:t>
            </a:r>
            <a:r>
              <a:rPr lang="zh-CN" altLang="en-US" sz="2800" dirty="0" smtClean="0"/>
              <a:t>：源项目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目标项目历史版本</a:t>
            </a:r>
            <a:endParaRPr lang="en-US" altLang="zh-CN" sz="2800" dirty="0" smtClean="0"/>
          </a:p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测试集</a:t>
            </a:r>
            <a:r>
              <a:rPr lang="zh-CN" altLang="en-US" sz="2800" dirty="0" smtClean="0"/>
              <a:t>：目标项目的目标版本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124200" y="4419600"/>
            <a:ext cx="5853545" cy="1752600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训练集</a:t>
            </a:r>
            <a:r>
              <a:rPr lang="zh-CN" altLang="en-US" sz="2800" dirty="0" smtClean="0"/>
              <a:t>：源项目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目标项目历史版本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         +</a:t>
            </a:r>
            <a:r>
              <a:rPr lang="zh-CN" altLang="en-US" sz="2800" dirty="0" smtClean="0"/>
              <a:t>目标版本的小部分数据</a:t>
            </a:r>
            <a:endParaRPr lang="en-US" altLang="zh-CN" sz="2800" dirty="0" smtClean="0"/>
          </a:p>
          <a:p>
            <a:pPr algn="l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FF00"/>
                </a:solidFill>
              </a:rPr>
              <a:t>测试集</a:t>
            </a:r>
            <a:r>
              <a:rPr lang="zh-CN" altLang="en-US" sz="2800" dirty="0" smtClean="0"/>
              <a:t>：目标版本的其余数据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408816" y="1295400"/>
            <a:ext cx="801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sym typeface="Wingdings 2" panose="05020102010507070707" pitchFamily="18" charset="2"/>
              </a:rPr>
              <a:t></a:t>
            </a:r>
            <a:endParaRPr lang="zh-CN" altLang="en-US" sz="5400" dirty="0"/>
          </a:p>
        </p:txBody>
      </p:sp>
      <p:sp>
        <p:nvSpPr>
          <p:cNvPr id="13" name="矩形 12"/>
          <p:cNvSpPr/>
          <p:nvPr/>
        </p:nvSpPr>
        <p:spPr>
          <a:xfrm>
            <a:off x="2398577" y="2810470"/>
            <a:ext cx="801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sym typeface="Wingdings 2" panose="05020102010507070707" pitchFamily="18" charset="2"/>
              </a:rPr>
              <a:t></a:t>
            </a:r>
            <a:endParaRPr lang="zh-CN" altLang="en-US" sz="5400" dirty="0"/>
          </a:p>
        </p:txBody>
      </p:sp>
      <p:sp>
        <p:nvSpPr>
          <p:cNvPr id="14" name="矩形 13"/>
          <p:cNvSpPr/>
          <p:nvPr/>
        </p:nvSpPr>
        <p:spPr>
          <a:xfrm>
            <a:off x="2398577" y="4867870"/>
            <a:ext cx="801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sym typeface="Wingdings 2" panose="05020102010507070707" pitchFamily="18" charset="2"/>
              </a:rPr>
              <a:t>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851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：通用框架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" y="1019557"/>
            <a:ext cx="8477661" cy="520235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685800" y="1447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914400" y="6400800"/>
            <a:ext cx="1524000" cy="4571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2657136" y="1981200"/>
            <a:ext cx="990600" cy="49406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数据隐私保护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543300" y="5297135"/>
            <a:ext cx="723900" cy="49406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异构特征处理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3048000" y="2590800"/>
            <a:ext cx="228600" cy="34413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 flipV="1">
            <a:off x="3790950" y="4563638"/>
            <a:ext cx="228600" cy="358917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 bwMode="auto">
          <a:xfrm>
            <a:off x="4169484" y="2209800"/>
            <a:ext cx="990600" cy="49406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endParaRPr lang="en-US" altLang="zh-CN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过滤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4560348" y="2819400"/>
            <a:ext cx="228600" cy="34413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 bwMode="auto">
          <a:xfrm>
            <a:off x="4876800" y="2209800"/>
            <a:ext cx="1244304" cy="49406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类别不平衡处理</a:t>
            </a:r>
            <a:endParaRPr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5394961" y="2819400"/>
            <a:ext cx="228600" cy="34413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 bwMode="auto">
          <a:xfrm>
            <a:off x="5971214" y="5297135"/>
            <a:ext cx="723900" cy="49406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异构分布处理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下箭头 20"/>
          <p:cNvSpPr/>
          <p:nvPr/>
        </p:nvSpPr>
        <p:spPr>
          <a:xfrm flipV="1">
            <a:off x="6218864" y="4563638"/>
            <a:ext cx="228600" cy="358917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 bwMode="auto">
          <a:xfrm>
            <a:off x="6727116" y="2209800"/>
            <a:ext cx="833268" cy="49406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</a:t>
            </a:r>
            <a:endParaRPr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endParaRPr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7041646" y="2819400"/>
            <a:ext cx="228600" cy="34413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 bwMode="auto">
          <a:xfrm>
            <a:off x="7674684" y="1713265"/>
            <a:ext cx="762000" cy="494065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endParaRPr lang="en-US" altLang="zh-CN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7934664" y="2322865"/>
            <a:ext cx="228600" cy="34413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2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：当前文献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5" y="1272214"/>
            <a:ext cx="6812870" cy="375698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381000" y="5010813"/>
            <a:ext cx="8382000" cy="13455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en-US" altLang="zh-CN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2017</a:t>
            </a:r>
            <a:r>
              <a:rPr lang="zh-CN" altLang="en-US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月止，发表</a:t>
            </a:r>
            <a:r>
              <a:rPr lang="en-US" altLang="zh-CN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72</a:t>
            </a:r>
            <a:r>
              <a:rPr lang="zh-CN" altLang="en-US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篇</a:t>
            </a:r>
            <a:endParaRPr lang="en-US" altLang="zh-CN" sz="32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（英文、全文可得</a:t>
            </a:r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、期刊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会议版只算期刊、</a:t>
            </a:r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分类</a:t>
            </a:r>
            <a:r>
              <a:rPr lang="en-US" altLang="zh-CN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排序）</a:t>
            </a: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8" y="1544598"/>
            <a:ext cx="6531465" cy="413047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直接连接符 3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：当前文献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6416312" y="989590"/>
            <a:ext cx="1655717" cy="477797"/>
          </a:xfrm>
          <a:prstGeom prst="borderCallout1">
            <a:avLst>
              <a:gd name="adj1" fmla="val 50271"/>
              <a:gd name="adj2" fmla="val 113"/>
              <a:gd name="adj3" fmla="val 162033"/>
              <a:gd name="adj4" fmla="val -610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6096000" y="5948166"/>
            <a:ext cx="2296342" cy="457200"/>
          </a:xfrm>
          <a:prstGeom prst="borderCallout1">
            <a:avLst>
              <a:gd name="adj1" fmla="val 4632"/>
              <a:gd name="adj2" fmla="val 43599"/>
              <a:gd name="adj3" fmla="val -491030"/>
              <a:gd name="adj4" fmla="val 1885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1752600" y="6023681"/>
            <a:ext cx="1655717" cy="477797"/>
          </a:xfrm>
          <a:prstGeom prst="borderCallout1">
            <a:avLst>
              <a:gd name="adj1" fmla="val -3765"/>
              <a:gd name="adj2" fmla="val 49492"/>
              <a:gd name="adj3" fmla="val -313035"/>
              <a:gd name="adj4" fmla="val 95510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8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5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提 纲</a:t>
            </a:r>
            <a:endParaRPr lang="en-US" sz="5400" b="1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Round Diagonal Corner Rectangle 4"/>
          <p:cNvSpPr/>
          <p:nvPr/>
        </p:nvSpPr>
        <p:spPr bwMode="auto">
          <a:xfrm>
            <a:off x="3369072" y="2890838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简单的预测模型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5" name="TextBox 22"/>
          <p:cNvSpPr txBox="1"/>
          <p:nvPr/>
        </p:nvSpPr>
        <p:spPr bwMode="auto">
          <a:xfrm>
            <a:off x="2356248" y="2684463"/>
            <a:ext cx="1008062" cy="1201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k</a:t>
            </a:r>
          </a:p>
        </p:txBody>
      </p:sp>
      <p:sp>
        <p:nvSpPr>
          <p:cNvPr id="6" name="Round Diagonal Corner Rectangle 5"/>
          <p:cNvSpPr/>
          <p:nvPr/>
        </p:nvSpPr>
        <p:spPr bwMode="auto">
          <a:xfrm>
            <a:off x="3369072" y="3946526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实验结果的对比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7" name="TextBox 24"/>
          <p:cNvSpPr txBox="1"/>
          <p:nvPr/>
        </p:nvSpPr>
        <p:spPr bwMode="auto">
          <a:xfrm>
            <a:off x="2356248" y="3743326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</a:rPr>
              <a:t>l</a:t>
            </a:r>
          </a:p>
        </p:txBody>
      </p:sp>
      <p:sp>
        <p:nvSpPr>
          <p:cNvPr id="8" name="TextBox 25"/>
          <p:cNvSpPr txBox="1"/>
          <p:nvPr/>
        </p:nvSpPr>
        <p:spPr bwMode="auto">
          <a:xfrm>
            <a:off x="2356248" y="1627188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j</a:t>
            </a:r>
          </a:p>
        </p:txBody>
      </p:sp>
      <p:sp>
        <p:nvSpPr>
          <p:cNvPr id="9" name="Round Diagonal Corner Rectangle 3"/>
          <p:cNvSpPr/>
          <p:nvPr/>
        </p:nvSpPr>
        <p:spPr bwMode="auto">
          <a:xfrm>
            <a:off x="3369072" y="183515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跨项目缺陷预测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0" name="Round Diagonal Corner Rectangle 5"/>
          <p:cNvSpPr/>
          <p:nvPr/>
        </p:nvSpPr>
        <p:spPr bwMode="auto">
          <a:xfrm>
            <a:off x="3363119" y="500380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实验结论与建议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1" name="TextBox 24"/>
          <p:cNvSpPr txBox="1"/>
          <p:nvPr/>
        </p:nvSpPr>
        <p:spPr bwMode="auto">
          <a:xfrm>
            <a:off x="2350295" y="4800600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  <a:sym typeface="Wingdings 2" panose="05020102010507070707" pitchFamily="18" charset="2"/>
              </a:rPr>
              <a:t></a:t>
            </a:r>
            <a:endParaRPr lang="en-US" altLang="zh-CN" sz="7200" b="1" dirty="0" smtClean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12" name="Rectangle 19"/>
          <p:cNvSpPr/>
          <p:nvPr/>
        </p:nvSpPr>
        <p:spPr>
          <a:xfrm>
            <a:off x="2057400" y="3868738"/>
            <a:ext cx="5180012" cy="213201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9"/>
          <p:cNvSpPr/>
          <p:nvPr/>
        </p:nvSpPr>
        <p:spPr>
          <a:xfrm>
            <a:off x="2314436" y="1720627"/>
            <a:ext cx="5180012" cy="97631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5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提 纲</a:t>
            </a:r>
            <a:endParaRPr lang="en-US" sz="5400" b="1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Round Diagonal Corner Rectangle 4"/>
          <p:cNvSpPr/>
          <p:nvPr/>
        </p:nvSpPr>
        <p:spPr bwMode="auto">
          <a:xfrm>
            <a:off x="3369072" y="2890838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简单的预测模型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356248" y="2684463"/>
            <a:ext cx="1008062" cy="1201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k</a:t>
            </a:r>
          </a:p>
        </p:txBody>
      </p:sp>
      <p:sp>
        <p:nvSpPr>
          <p:cNvPr id="24" name="Round Diagonal Corner Rectangle 5"/>
          <p:cNvSpPr/>
          <p:nvPr/>
        </p:nvSpPr>
        <p:spPr bwMode="auto">
          <a:xfrm>
            <a:off x="3369072" y="3946526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实验结果的对比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2356248" y="3743326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</a:rPr>
              <a:t>l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2356248" y="1627188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j</a:t>
            </a:r>
          </a:p>
        </p:txBody>
      </p:sp>
      <p:sp>
        <p:nvSpPr>
          <p:cNvPr id="27" name="Round Diagonal Corner Rectangle 3"/>
          <p:cNvSpPr/>
          <p:nvPr/>
        </p:nvSpPr>
        <p:spPr bwMode="auto">
          <a:xfrm>
            <a:off x="3369072" y="183515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跨项目缺陷预测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2" name="Round Diagonal Corner Rectangle 5"/>
          <p:cNvSpPr/>
          <p:nvPr/>
        </p:nvSpPr>
        <p:spPr bwMode="auto">
          <a:xfrm>
            <a:off x="3363119" y="500380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实验结论与建议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3" name="TextBox 24"/>
          <p:cNvSpPr txBox="1"/>
          <p:nvPr/>
        </p:nvSpPr>
        <p:spPr bwMode="auto">
          <a:xfrm>
            <a:off x="2350295" y="4800600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  <a:sym typeface="Wingdings 2" panose="05020102010507070707" pitchFamily="18" charset="2"/>
              </a:rPr>
              <a:t></a:t>
            </a:r>
            <a:endParaRPr lang="en-US" altLang="zh-CN" sz="7200" b="1" dirty="0" smtClean="0">
              <a:solidFill>
                <a:srgbClr val="FF00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421412" y="128826"/>
            <a:ext cx="4301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简单模型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：重要性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50" y="1371600"/>
            <a:ext cx="6904101" cy="48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421412" y="128826"/>
            <a:ext cx="4301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简单模型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：重要性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84" y="1310410"/>
            <a:ext cx="5913632" cy="26519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梯形 10"/>
          <p:cNvSpPr/>
          <p:nvPr/>
        </p:nvSpPr>
        <p:spPr>
          <a:xfrm>
            <a:off x="2279520" y="2819400"/>
            <a:ext cx="4121279" cy="1567318"/>
          </a:xfrm>
          <a:prstGeom prst="trapezoid">
            <a:avLst>
              <a:gd name="adj" fmla="val 4125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79520" y="4421611"/>
            <a:ext cx="4121280" cy="1055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rgbClr val="0000FF"/>
                </a:solidFill>
                <a:latin typeface="Times New Roman" panose="02020603050405020304" pitchFamily="18" charset="0"/>
                <a:ea typeface="MingLiU_HKSCS" panose="02020500000000000000" pitchFamily="18" charset="-120"/>
                <a:cs typeface="Times New Roman" panose="02020603050405020304" pitchFamily="18" charset="0"/>
              </a:rPr>
              <a:t>Less, but better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MingLiU_HKSCS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8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" y="1019557"/>
            <a:ext cx="8477661" cy="52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76400"/>
            <a:ext cx="2274005" cy="83522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1327502" y="1295402"/>
            <a:ext cx="1524000" cy="30479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训练集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995" y="3531661"/>
            <a:ext cx="2883605" cy="811739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3288595" y="3150663"/>
            <a:ext cx="1524000" cy="30479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3467100" y="1905000"/>
            <a:ext cx="4572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524500" y="1905000"/>
            <a:ext cx="4572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7801"/>
            <a:ext cx="2476500" cy="123825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 bwMode="auto">
          <a:xfrm>
            <a:off x="6248400" y="1143000"/>
            <a:ext cx="2019300" cy="30479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76700" y="1676400"/>
            <a:ext cx="1295400" cy="838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5829300" y="365760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5400000">
            <a:off x="6991350" y="276225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629400" y="3352798"/>
            <a:ext cx="1295400" cy="838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右箭头 20"/>
          <p:cNvSpPr/>
          <p:nvPr/>
        </p:nvSpPr>
        <p:spPr>
          <a:xfrm rot="5400000">
            <a:off x="6991350" y="447675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波形 21"/>
          <p:cNvSpPr/>
          <p:nvPr/>
        </p:nvSpPr>
        <p:spPr>
          <a:xfrm>
            <a:off x="6629400" y="4950497"/>
            <a:ext cx="1295400" cy="838200"/>
          </a:xfrm>
          <a:prstGeom prst="wav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预测结果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3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6400"/>
            <a:ext cx="2274005" cy="83522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1327502" y="1295402"/>
            <a:ext cx="1524000" cy="30479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训练集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95" y="3531661"/>
            <a:ext cx="2883605" cy="81173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>
            <a:off x="3288595" y="3150663"/>
            <a:ext cx="1524000" cy="30479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467100" y="1905000"/>
            <a:ext cx="4572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524500" y="1905000"/>
            <a:ext cx="4572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7801"/>
            <a:ext cx="2476500" cy="123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076700" y="1676400"/>
            <a:ext cx="1295400" cy="838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829300" y="365760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5400000">
            <a:off x="6991350" y="276225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29400" y="3352798"/>
            <a:ext cx="1295400" cy="838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右箭头 16"/>
          <p:cNvSpPr/>
          <p:nvPr/>
        </p:nvSpPr>
        <p:spPr>
          <a:xfrm rot="5400000">
            <a:off x="6991350" y="447675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波形 17"/>
          <p:cNvSpPr/>
          <p:nvPr/>
        </p:nvSpPr>
        <p:spPr>
          <a:xfrm>
            <a:off x="6629400" y="4950497"/>
            <a:ext cx="1295400" cy="838200"/>
          </a:xfrm>
          <a:prstGeom prst="wav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预测结果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9" y="3694353"/>
            <a:ext cx="716731" cy="716731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 rot="10800000">
            <a:off x="1844829" y="3820308"/>
            <a:ext cx="605566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 bwMode="auto">
          <a:xfrm>
            <a:off x="228600" y="3276602"/>
            <a:ext cx="2241902" cy="21509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5257798"/>
            <a:ext cx="1295400" cy="838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右箭头 25"/>
          <p:cNvSpPr/>
          <p:nvPr/>
        </p:nvSpPr>
        <p:spPr>
          <a:xfrm rot="5400000">
            <a:off x="1047750" y="462915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8025489">
            <a:off x="2038350" y="462915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波形 27"/>
          <p:cNvSpPr/>
          <p:nvPr/>
        </p:nvSpPr>
        <p:spPr>
          <a:xfrm>
            <a:off x="2819400" y="5257800"/>
            <a:ext cx="1295400" cy="838200"/>
          </a:xfrm>
          <a:prstGeom prst="wav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预测结果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2190750" y="5486400"/>
            <a:ext cx="571500" cy="38100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04800" y="2686051"/>
            <a:ext cx="5448300" cy="379094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 bwMode="auto">
          <a:xfrm>
            <a:off x="6248400" y="1143000"/>
            <a:ext cx="2019300" cy="30479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9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28" y="1154652"/>
            <a:ext cx="5128772" cy="345717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7" name="梯形 6"/>
          <p:cNvSpPr/>
          <p:nvPr/>
        </p:nvSpPr>
        <p:spPr>
          <a:xfrm>
            <a:off x="3346320" y="4191000"/>
            <a:ext cx="4121280" cy="890954"/>
          </a:xfrm>
          <a:prstGeom prst="trapezoid">
            <a:avLst>
              <a:gd name="adj" fmla="val 1314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srgbClr val="0000FF"/>
              </a:solidFill>
              <a:latin typeface="Times New Roman" panose="02020603050405020304" pitchFamily="18" charset="0"/>
              <a:ea typeface="MingLiU_HKSCS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6320" y="5116847"/>
            <a:ext cx="4121280" cy="1055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需要对比</a:t>
            </a:r>
            <a:endParaRPr lang="zh-CN" altLang="en-US" sz="4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30198" y="1066800"/>
            <a:ext cx="2883605" cy="1192737"/>
            <a:chOff x="2678995" y="1219200"/>
            <a:chExt cx="2883605" cy="119273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8995" y="1600198"/>
              <a:ext cx="2883605" cy="811739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 bwMode="auto">
            <a:xfrm>
              <a:off x="3288595" y="1219200"/>
              <a:ext cx="1524000" cy="304798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25000"/>
                </a:lnSpc>
              </a:pPr>
              <a:r>
                <a:rPr lang="zh-CN" altLang="en-US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集</a:t>
              </a:r>
              <a:endPara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09600" y="2667000"/>
            <a:ext cx="8001000" cy="32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分类场景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评价指标：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F1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AUC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ManualDown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规模越大，缺陷数目可能越多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）模块按源代码行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SLOC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从大到小排序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）前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50%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模块预测为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“有缺陷”，其他为“无缺陷”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）审查或者测试“有缺陷”的模块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" y="5970062"/>
            <a:ext cx="7924800" cy="609602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 smtClean="0"/>
              <a:t>许多文献表明：</a:t>
            </a:r>
            <a:r>
              <a:rPr lang="en-US" altLang="zh-CN" sz="2800" dirty="0" err="1" smtClean="0"/>
              <a:t>ManualDown</a:t>
            </a:r>
            <a:r>
              <a:rPr lang="zh-CN" altLang="en-US" sz="2800" dirty="0" smtClean="0"/>
              <a:t>有较好的分类性能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35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cxnSp>
        <p:nvCxnSpPr>
          <p:cNvPr id="9" name="直接连接符 8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30198" y="1066800"/>
            <a:ext cx="2883605" cy="1192737"/>
            <a:chOff x="2678995" y="1219200"/>
            <a:chExt cx="2883605" cy="119273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8995" y="1600198"/>
              <a:ext cx="2883605" cy="811739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3288595" y="1219200"/>
              <a:ext cx="1524000" cy="304798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25000"/>
                </a:lnSpc>
              </a:pPr>
              <a:r>
                <a:rPr lang="zh-CN" altLang="en-US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集</a:t>
              </a:r>
              <a:endPara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09600" y="2438400"/>
            <a:ext cx="8001000" cy="32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排序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场景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评价指标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PofB20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Popt</a:t>
            </a: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ManualUp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规模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越小，缺陷密度可能越大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）模块按源代码行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SLOC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从小到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排序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）从前往后依次审查或者测试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600" y="5970062"/>
            <a:ext cx="7924800" cy="609602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 smtClean="0"/>
              <a:t>许多文献表明：</a:t>
            </a:r>
            <a:r>
              <a:rPr lang="en-US" altLang="zh-CN" sz="2800" dirty="0" err="1" smtClean="0"/>
              <a:t>ManualUp</a:t>
            </a:r>
            <a:r>
              <a:rPr lang="zh-CN" altLang="en-US" sz="2800" dirty="0" smtClean="0"/>
              <a:t>有较好的排序性能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9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</a:t>
            </a:r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的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预测模型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57200" y="2616863"/>
            <a:ext cx="822960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分类场景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跨项目预测模型应与测试集上的</a:t>
            </a:r>
            <a:r>
              <a:rPr lang="en-US" altLang="zh-CN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ManualDown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57200" y="4064663"/>
            <a:ext cx="822960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排序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场景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跨项目预测模型应与测试集上的</a:t>
            </a:r>
            <a:r>
              <a:rPr lang="en-US" altLang="zh-CN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ManualUp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57200" y="1219200"/>
            <a:ext cx="822960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对一个给定的跨项目缺陷预测模型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5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提 纲</a:t>
            </a:r>
            <a:endParaRPr lang="en-US" sz="5400" b="1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Round Diagonal Corner Rectangle 4"/>
          <p:cNvSpPr/>
          <p:nvPr/>
        </p:nvSpPr>
        <p:spPr bwMode="auto">
          <a:xfrm>
            <a:off x="3369072" y="2890838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简单的预测模型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7" name="TextBox 22"/>
          <p:cNvSpPr txBox="1"/>
          <p:nvPr/>
        </p:nvSpPr>
        <p:spPr bwMode="auto">
          <a:xfrm>
            <a:off x="2356248" y="2684463"/>
            <a:ext cx="1008062" cy="1201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k</a:t>
            </a:r>
          </a:p>
        </p:txBody>
      </p:sp>
      <p:sp>
        <p:nvSpPr>
          <p:cNvPr id="18" name="Round Diagonal Corner Rectangle 5"/>
          <p:cNvSpPr/>
          <p:nvPr/>
        </p:nvSpPr>
        <p:spPr bwMode="auto">
          <a:xfrm>
            <a:off x="3369072" y="3946526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实验结果的对比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9" name="TextBox 24"/>
          <p:cNvSpPr txBox="1"/>
          <p:nvPr/>
        </p:nvSpPr>
        <p:spPr bwMode="auto">
          <a:xfrm>
            <a:off x="2356248" y="3743326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</a:rPr>
              <a:t>l</a:t>
            </a:r>
          </a:p>
        </p:txBody>
      </p:sp>
      <p:sp>
        <p:nvSpPr>
          <p:cNvPr id="20" name="TextBox 25"/>
          <p:cNvSpPr txBox="1"/>
          <p:nvPr/>
        </p:nvSpPr>
        <p:spPr bwMode="auto">
          <a:xfrm>
            <a:off x="2356248" y="1627188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j</a:t>
            </a:r>
          </a:p>
        </p:txBody>
      </p:sp>
      <p:sp>
        <p:nvSpPr>
          <p:cNvPr id="21" name="Round Diagonal Corner Rectangle 3"/>
          <p:cNvSpPr/>
          <p:nvPr/>
        </p:nvSpPr>
        <p:spPr bwMode="auto">
          <a:xfrm>
            <a:off x="3369072" y="183515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跨项目缺陷预测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2" name="Round Diagonal Corner Rectangle 5"/>
          <p:cNvSpPr/>
          <p:nvPr/>
        </p:nvSpPr>
        <p:spPr bwMode="auto">
          <a:xfrm>
            <a:off x="3363119" y="500380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实验结论与建议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3" name="TextBox 24"/>
          <p:cNvSpPr txBox="1"/>
          <p:nvPr/>
        </p:nvSpPr>
        <p:spPr bwMode="auto">
          <a:xfrm>
            <a:off x="2350295" y="4800600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  <a:sym typeface="Wingdings 2" panose="05020102010507070707" pitchFamily="18" charset="2"/>
              </a:rPr>
              <a:t></a:t>
            </a:r>
            <a:endParaRPr lang="en-US" altLang="zh-CN" sz="7200" b="1" dirty="0" smtClean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24" name="Rectangle 19"/>
          <p:cNvSpPr/>
          <p:nvPr/>
        </p:nvSpPr>
        <p:spPr>
          <a:xfrm>
            <a:off x="2057400" y="4930996"/>
            <a:ext cx="5180012" cy="106975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19"/>
          <p:cNvSpPr/>
          <p:nvPr/>
        </p:nvSpPr>
        <p:spPr>
          <a:xfrm>
            <a:off x="2314436" y="1720627"/>
            <a:ext cx="5180012" cy="203835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5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提 纲</a:t>
            </a:r>
            <a:endParaRPr lang="en-US" sz="5400" b="1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Round Diagonal Corner Rectangle 4"/>
          <p:cNvSpPr/>
          <p:nvPr/>
        </p:nvSpPr>
        <p:spPr bwMode="auto">
          <a:xfrm>
            <a:off x="3369072" y="2890838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简单的预测模型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3" name="TextBox 22"/>
          <p:cNvSpPr txBox="1"/>
          <p:nvPr/>
        </p:nvSpPr>
        <p:spPr bwMode="auto">
          <a:xfrm>
            <a:off x="2356248" y="2684463"/>
            <a:ext cx="1008062" cy="1201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k</a:t>
            </a:r>
          </a:p>
        </p:txBody>
      </p:sp>
      <p:sp>
        <p:nvSpPr>
          <p:cNvPr id="14" name="Round Diagonal Corner Rectangle 5"/>
          <p:cNvSpPr/>
          <p:nvPr/>
        </p:nvSpPr>
        <p:spPr bwMode="auto">
          <a:xfrm>
            <a:off x="3369072" y="3946526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实验结果的对比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5" name="TextBox 24"/>
          <p:cNvSpPr txBox="1"/>
          <p:nvPr/>
        </p:nvSpPr>
        <p:spPr bwMode="auto">
          <a:xfrm>
            <a:off x="2356248" y="3743326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</a:rPr>
              <a:t>l</a:t>
            </a:r>
          </a:p>
        </p:txBody>
      </p:sp>
      <p:sp>
        <p:nvSpPr>
          <p:cNvPr id="16" name="TextBox 25"/>
          <p:cNvSpPr txBox="1"/>
          <p:nvPr/>
        </p:nvSpPr>
        <p:spPr bwMode="auto">
          <a:xfrm>
            <a:off x="2356248" y="1627188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j</a:t>
            </a:r>
          </a:p>
        </p:txBody>
      </p:sp>
      <p:sp>
        <p:nvSpPr>
          <p:cNvPr id="17" name="Round Diagonal Corner Rectangle 3"/>
          <p:cNvSpPr/>
          <p:nvPr/>
        </p:nvSpPr>
        <p:spPr bwMode="auto">
          <a:xfrm>
            <a:off x="3369072" y="183515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跨项目缺陷预测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8" name="Round Diagonal Corner Rectangle 5"/>
          <p:cNvSpPr/>
          <p:nvPr/>
        </p:nvSpPr>
        <p:spPr bwMode="auto">
          <a:xfrm>
            <a:off x="3363119" y="500380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实验结论与建议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9" name="TextBox 24"/>
          <p:cNvSpPr txBox="1"/>
          <p:nvPr/>
        </p:nvSpPr>
        <p:spPr bwMode="auto">
          <a:xfrm>
            <a:off x="2350295" y="4800600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  <a:sym typeface="Wingdings 2" panose="05020102010507070707" pitchFamily="18" charset="2"/>
              </a:rPr>
              <a:t></a:t>
            </a:r>
            <a:endParaRPr lang="en-US" altLang="zh-CN" sz="7200" b="1" dirty="0" smtClean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0" name="Rectangle 19"/>
          <p:cNvSpPr/>
          <p:nvPr/>
        </p:nvSpPr>
        <p:spPr>
          <a:xfrm>
            <a:off x="2057400" y="2743200"/>
            <a:ext cx="5180012" cy="32575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78693" y="128826"/>
            <a:ext cx="3272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模型对比原则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1856370" y="2514600"/>
            <a:ext cx="5431260" cy="36576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原则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用原始论文使用的测试数据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原则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用原始论文使用的性能指标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原则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用原始论文中报告的性能值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原则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检查差别在统计上是否显著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(Wilcoxon signed-rank test)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检查差别在实用上是否重要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(cliff’s delta)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3624" y="1349514"/>
            <a:ext cx="6636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  <a:cs typeface="+mj-cs"/>
              </a:rPr>
              <a:t>现有</a:t>
            </a:r>
            <a:r>
              <a:rPr lang="en-US" altLang="zh-CN" sz="4000" dirty="0" smtClean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  <a:cs typeface="+mj-cs"/>
              </a:rPr>
              <a:t>CPDP</a:t>
            </a:r>
            <a:r>
              <a:rPr lang="zh-CN" altLang="en-US" sz="4000" dirty="0" smtClean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  <a:cs typeface="+mj-cs"/>
              </a:rPr>
              <a:t>模型 </a:t>
            </a:r>
            <a:r>
              <a:rPr lang="zh-CN" altLang="en-US" sz="4000" dirty="0" smtClean="0">
                <a:latin typeface="Times New Roman" pitchFamily="18" charset="0"/>
                <a:ea typeface="黑体" pitchFamily="2" charset="-122"/>
                <a:cs typeface="+mj-cs"/>
              </a:rPr>
              <a:t> </a:t>
            </a:r>
            <a:r>
              <a:rPr lang="en-US" altLang="zh-CN" sz="4000" dirty="0" smtClean="0">
                <a:latin typeface="Times New Roman" pitchFamily="18" charset="0"/>
                <a:ea typeface="黑体" pitchFamily="2" charset="-122"/>
                <a:cs typeface="+mj-cs"/>
              </a:rPr>
              <a:t>vs. </a:t>
            </a:r>
            <a:r>
              <a:rPr lang="zh-CN" altLang="en-US" sz="4000" dirty="0" smtClean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  <a:cs typeface="+mj-cs"/>
              </a:rPr>
              <a:t>简单模型</a:t>
            </a:r>
            <a:endParaRPr lang="zh-CN" altLang="en-US" sz="4000" dirty="0">
              <a:solidFill>
                <a:srgbClr val="C00000"/>
              </a:solidFill>
              <a:latin typeface="Times New Roman" pitchFamily="18" charset="0"/>
              <a:ea typeface="黑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7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649565" y="128826"/>
            <a:ext cx="58448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预测结果对比：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分类场景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41" y="1219200"/>
            <a:ext cx="5060118" cy="304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43041" y="4495800"/>
            <a:ext cx="8057919" cy="1676400"/>
            <a:chOff x="543041" y="4495800"/>
            <a:chExt cx="8057919" cy="16764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41" y="4661341"/>
              <a:ext cx="8057919" cy="151085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371600" y="4495800"/>
              <a:ext cx="990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37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649565" y="128826"/>
            <a:ext cx="58448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预测结果对比：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分类场景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44" y="1066800"/>
            <a:ext cx="5204911" cy="12878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20" y="2438400"/>
            <a:ext cx="5075360" cy="12269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810000"/>
            <a:ext cx="5037257" cy="80016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>
            <a:off x="457200" y="4953000"/>
            <a:ext cx="822960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分类场景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en-US" altLang="zh-CN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ManualDown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不比大多数现有的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CPDP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2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649565" y="128826"/>
            <a:ext cx="58448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预测结果对比：</a:t>
            </a:r>
            <a:r>
              <a:rPr lang="zh-CN" altLang="en-US" sz="4000" b="1" dirty="0">
                <a:latin typeface="Times New Roman" pitchFamily="18" charset="0"/>
                <a:ea typeface="黑体" pitchFamily="2" charset="-122"/>
                <a:cs typeface="+mj-cs"/>
              </a:rPr>
              <a:t>排序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场景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20" y="1371521"/>
            <a:ext cx="5075360" cy="914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6" y="2622550"/>
            <a:ext cx="8566488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06" y="4038600"/>
            <a:ext cx="5159187" cy="876376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>
            <a:off x="457200" y="4953000"/>
            <a:ext cx="822960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排序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场景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en-US" altLang="zh-CN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ManualUp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不比现有的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CPDP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037731" y="128826"/>
            <a:ext cx="7068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Herbold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等的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CPDP Benchmark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295400" y="1295400"/>
            <a:ext cx="6982830" cy="28194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亮点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实现了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2008-2015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期间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CPDP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亮点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实现了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内的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baseline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亮点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86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个公共数据集上对比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24+4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个模型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亮点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F1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G1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AUC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MCC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性能评价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亮点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源代码和分析结果公开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57200" y="4953000"/>
            <a:ext cx="822960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分类场景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en-US" altLang="zh-CN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ManualDown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vs. 24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CPDP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9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98746" y="128826"/>
            <a:ext cx="7146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与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Herbold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等的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Benchmark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对比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" y="990600"/>
            <a:ext cx="3917019" cy="27434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90600"/>
            <a:ext cx="4046571" cy="27586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3909399" cy="27739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15" y="3969783"/>
            <a:ext cx="3977985" cy="27358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47551" y="2362200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05600" y="236220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G1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00200" y="5257800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MCC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91909" y="5334000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AUC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15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98746" y="128826"/>
            <a:ext cx="7146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与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Herbold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等的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Benchmark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对比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" y="990600"/>
            <a:ext cx="3917019" cy="2743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90600"/>
            <a:ext cx="4046571" cy="2758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3909399" cy="2773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15" y="3969783"/>
            <a:ext cx="3977985" cy="27358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47551" y="2362200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705600" y="236220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G1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00200" y="5257800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MCC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91909" y="5334000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AUC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57200" y="2887505"/>
            <a:ext cx="8229600" cy="1379695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与</a:t>
            </a:r>
            <a:r>
              <a:rPr lang="en-US" altLang="zh-CN" sz="2800" dirty="0"/>
              <a:t>24</a:t>
            </a:r>
            <a:r>
              <a:rPr lang="zh-CN" altLang="en-US" sz="2800" dirty="0"/>
              <a:t>个</a:t>
            </a:r>
            <a:r>
              <a:rPr lang="en-US" altLang="zh-CN" sz="2800" dirty="0"/>
              <a:t>CPDP</a:t>
            </a:r>
            <a:r>
              <a:rPr lang="zh-CN" altLang="en-US" sz="2800" dirty="0" smtClean="0"/>
              <a:t>模型相比，</a:t>
            </a:r>
            <a:endParaRPr lang="en-US" altLang="zh-CN" sz="2800" dirty="0" smtClean="0"/>
          </a:p>
          <a:p>
            <a:pPr>
              <a:lnSpc>
                <a:spcPct val="120000"/>
              </a:lnSpc>
            </a:pPr>
            <a:r>
              <a:rPr lang="en-US" altLang="zh-CN" sz="2800" dirty="0" err="1" smtClean="0"/>
              <a:t>ManualDown</a:t>
            </a:r>
            <a:r>
              <a:rPr lang="zh-CN" altLang="en-US" sz="2800" dirty="0" smtClean="0"/>
              <a:t>的分类效果</a:t>
            </a:r>
            <a:r>
              <a:rPr lang="zh-CN" altLang="en-US" sz="2800" dirty="0" smtClean="0"/>
              <a:t>相似或者更好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77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5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提 纲</a:t>
            </a:r>
            <a:endParaRPr lang="en-US" sz="5400" b="1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Round Diagonal Corner Rectangle 4"/>
          <p:cNvSpPr/>
          <p:nvPr/>
        </p:nvSpPr>
        <p:spPr bwMode="auto">
          <a:xfrm>
            <a:off x="3369072" y="2890838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简单的预测模型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7" name="TextBox 22"/>
          <p:cNvSpPr txBox="1"/>
          <p:nvPr/>
        </p:nvSpPr>
        <p:spPr bwMode="auto">
          <a:xfrm>
            <a:off x="2356248" y="2684463"/>
            <a:ext cx="1008062" cy="1201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k</a:t>
            </a:r>
          </a:p>
        </p:txBody>
      </p:sp>
      <p:sp>
        <p:nvSpPr>
          <p:cNvPr id="28" name="Round Diagonal Corner Rectangle 5"/>
          <p:cNvSpPr/>
          <p:nvPr/>
        </p:nvSpPr>
        <p:spPr bwMode="auto">
          <a:xfrm>
            <a:off x="3369072" y="3946526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实验结果的对比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9" name="TextBox 24"/>
          <p:cNvSpPr txBox="1"/>
          <p:nvPr/>
        </p:nvSpPr>
        <p:spPr bwMode="auto">
          <a:xfrm>
            <a:off x="2356248" y="3743326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</a:rPr>
              <a:t>l</a:t>
            </a:r>
          </a:p>
        </p:txBody>
      </p:sp>
      <p:sp>
        <p:nvSpPr>
          <p:cNvPr id="30" name="TextBox 25"/>
          <p:cNvSpPr txBox="1"/>
          <p:nvPr/>
        </p:nvSpPr>
        <p:spPr bwMode="auto">
          <a:xfrm>
            <a:off x="2356248" y="1627188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smtClean="0">
                <a:solidFill>
                  <a:srgbClr val="FF0000"/>
                </a:solidFill>
                <a:latin typeface="Wingdings 2" pitchFamily="18" charset="2"/>
              </a:rPr>
              <a:t>j</a:t>
            </a:r>
          </a:p>
        </p:txBody>
      </p:sp>
      <p:sp>
        <p:nvSpPr>
          <p:cNvPr id="31" name="Round Diagonal Corner Rectangle 3"/>
          <p:cNvSpPr/>
          <p:nvPr/>
        </p:nvSpPr>
        <p:spPr bwMode="auto">
          <a:xfrm>
            <a:off x="3369072" y="183515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跨项目缺陷预测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2" name="Round Diagonal Corner Rectangle 5"/>
          <p:cNvSpPr/>
          <p:nvPr/>
        </p:nvSpPr>
        <p:spPr bwMode="auto">
          <a:xfrm>
            <a:off x="3363119" y="5003800"/>
            <a:ext cx="3418681" cy="796925"/>
          </a:xfrm>
          <a:prstGeom prst="round2DiagRect">
            <a:avLst>
              <a:gd name="adj1" fmla="val 38187"/>
              <a:gd name="adj2" fmla="val 0"/>
            </a:avLst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华文细黑"/>
                <a:ea typeface="华文细黑"/>
                <a:cs typeface="华文细黑"/>
              </a:rPr>
              <a:t>实验结论与建议</a:t>
            </a:r>
            <a:endParaRPr lang="en-US" sz="3600" b="1" dirty="0">
              <a:solidFill>
                <a:srgbClr val="0000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3" name="TextBox 24"/>
          <p:cNvSpPr txBox="1"/>
          <p:nvPr/>
        </p:nvSpPr>
        <p:spPr bwMode="auto">
          <a:xfrm>
            <a:off x="2350295" y="4800600"/>
            <a:ext cx="1008062" cy="1200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rgbClr val="FF0000"/>
                </a:solidFill>
                <a:latin typeface="Wingdings 2" pitchFamily="18" charset="2"/>
                <a:sym typeface="Wingdings 2" panose="05020102010507070707" pitchFamily="18" charset="2"/>
              </a:rPr>
              <a:t></a:t>
            </a:r>
            <a:endParaRPr lang="en-US" altLang="zh-CN" sz="7200" b="1" dirty="0" smtClean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5" name="Rectangle 19"/>
          <p:cNvSpPr/>
          <p:nvPr/>
        </p:nvSpPr>
        <p:spPr>
          <a:xfrm>
            <a:off x="2314436" y="1720626"/>
            <a:ext cx="5180012" cy="315004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678693" y="128826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实验结论与建议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66800" y="1752600"/>
            <a:ext cx="6807938" cy="923330"/>
            <a:chOff x="772239" y="1295400"/>
            <a:chExt cx="6807938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447800" y="1375717"/>
              <a:ext cx="6132377" cy="762696"/>
            </a:xfrm>
            <a:prstGeom prst="rect">
              <a:avLst/>
            </a:prstGeom>
            <a:noFill/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algn="ctr">
                <a:defRPr sz="3200" b="1">
                  <a:solidFill>
                    <a:schemeClr val="lt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800" dirty="0" smtClean="0">
                  <a:solidFill>
                    <a:srgbClr val="0000FF"/>
                  </a:solidFill>
                </a:rPr>
                <a:t>应该将简单模型作为</a:t>
              </a:r>
              <a:r>
                <a:rPr lang="en-US" altLang="zh-CN" sz="2800" dirty="0" smtClean="0">
                  <a:solidFill>
                    <a:srgbClr val="0000FF"/>
                  </a:solidFill>
                </a:rPr>
                <a:t>baseline</a:t>
              </a:r>
              <a:r>
                <a:rPr lang="zh-CN" altLang="en-US" sz="2800" dirty="0" smtClean="0">
                  <a:solidFill>
                    <a:srgbClr val="0000FF"/>
                  </a:solidFill>
                </a:rPr>
                <a:t>模型对比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72239" y="1295400"/>
              <a:ext cx="8018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400" dirty="0" smtClean="0">
                  <a:solidFill>
                    <a:srgbClr val="C00000"/>
                  </a:solidFill>
                  <a:sym typeface="Wingdings 2" panose="05020102010507070707" pitchFamily="18" charset="2"/>
                </a:rPr>
                <a:t></a:t>
              </a:r>
              <a:endParaRPr lang="zh-CN" altLang="en-US" sz="54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66800" y="2667000"/>
            <a:ext cx="6818177" cy="923330"/>
            <a:chOff x="762000" y="2810470"/>
            <a:chExt cx="6818177" cy="923330"/>
          </a:xfrm>
        </p:grpSpPr>
        <p:sp>
          <p:nvSpPr>
            <p:cNvPr id="9" name="矩形 8"/>
            <p:cNvSpPr/>
            <p:nvPr/>
          </p:nvSpPr>
          <p:spPr>
            <a:xfrm>
              <a:off x="762000" y="2810470"/>
              <a:ext cx="8018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400" dirty="0" smtClean="0">
                  <a:solidFill>
                    <a:srgbClr val="C00000"/>
                  </a:solidFill>
                  <a:sym typeface="Wingdings 2" panose="05020102010507070707" pitchFamily="18" charset="2"/>
                </a:rPr>
                <a:t></a:t>
              </a:r>
              <a:endParaRPr lang="zh-CN" altLang="en-US" sz="5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47800" y="2890787"/>
              <a:ext cx="6132377" cy="762696"/>
            </a:xfrm>
            <a:prstGeom prst="rect">
              <a:avLst/>
            </a:prstGeom>
            <a:noFill/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algn="ctr">
                <a:defRPr sz="3200" b="1">
                  <a:solidFill>
                    <a:schemeClr val="lt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800" dirty="0" smtClean="0">
                  <a:solidFill>
                    <a:srgbClr val="0000FF"/>
                  </a:solidFill>
                </a:rPr>
                <a:t>应该全面考虑</a:t>
              </a:r>
              <a:r>
                <a:rPr lang="en-US" altLang="zh-CN" sz="2800" dirty="0" smtClean="0">
                  <a:solidFill>
                    <a:srgbClr val="0000FF"/>
                  </a:solidFill>
                </a:rPr>
                <a:t>CPDP</a:t>
              </a:r>
              <a:r>
                <a:rPr lang="zh-CN" altLang="en-US" sz="2800" dirty="0" smtClean="0">
                  <a:solidFill>
                    <a:srgbClr val="0000FF"/>
                  </a:solidFill>
                </a:rPr>
                <a:t>的挑战性问题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66800" y="3581400"/>
            <a:ext cx="7391400" cy="923330"/>
            <a:chOff x="762000" y="4867870"/>
            <a:chExt cx="7391400" cy="923330"/>
          </a:xfrm>
        </p:grpSpPr>
        <p:sp>
          <p:nvSpPr>
            <p:cNvPr id="10" name="矩形 9"/>
            <p:cNvSpPr/>
            <p:nvPr/>
          </p:nvSpPr>
          <p:spPr>
            <a:xfrm>
              <a:off x="762000" y="4867870"/>
              <a:ext cx="8018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400" dirty="0" smtClean="0">
                  <a:solidFill>
                    <a:srgbClr val="C00000"/>
                  </a:solidFill>
                  <a:sym typeface="Wingdings 2" panose="05020102010507070707" pitchFamily="18" charset="2"/>
                </a:rPr>
                <a:t></a:t>
              </a:r>
              <a:endParaRPr lang="zh-CN" altLang="en-US" sz="5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47800" y="4948187"/>
              <a:ext cx="6705600" cy="762696"/>
            </a:xfrm>
            <a:prstGeom prst="rect">
              <a:avLst/>
            </a:prstGeom>
            <a:noFill/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algn="ctr">
                <a:defRPr sz="3200" b="1">
                  <a:solidFill>
                    <a:schemeClr val="lt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800" dirty="0" smtClean="0">
                  <a:solidFill>
                    <a:srgbClr val="0000FF"/>
                  </a:solidFill>
                </a:rPr>
                <a:t>使用大量数据集和多个性能指标全面评价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5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3325505" y="73693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谢谢！</a:t>
            </a:r>
            <a:endParaRPr lang="zh-CN" altLang="en-US" sz="60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AutoShape 2" descr="“a long journey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7772400" cy="280554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2164129" y="128826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：基本问题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14" name="Picture 292" descr="1323191639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40150"/>
            <a:ext cx="23114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3"/>
          <p:cNvSpPr>
            <a:spLocks/>
          </p:cNvSpPr>
          <p:nvPr/>
        </p:nvSpPr>
        <p:spPr bwMode="auto">
          <a:xfrm>
            <a:off x="304800" y="1193800"/>
            <a:ext cx="3287713" cy="1504950"/>
          </a:xfrm>
          <a:prstGeom prst="wedgeEllipseCallout">
            <a:avLst>
              <a:gd name="adj1" fmla="val -16667"/>
              <a:gd name="adj2" fmla="val 125315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5950">
              <a:defRPr/>
            </a:pPr>
            <a:r>
              <a:rPr lang="zh-CN" altLang="en-US" sz="2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ヒラギノ角ゴ Pro W3"/>
                <a:cs typeface="ヒラギノ角ゴ Pro W3"/>
                <a:sym typeface="Gill Sans" charset="0"/>
              </a:rPr>
              <a:t>哪些模块有可能包含</a:t>
            </a:r>
            <a:r>
              <a:rPr lang="en-US" altLang="zh-CN" sz="2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ヒラギノ角ゴ Pro W3"/>
                <a:cs typeface="ヒラギノ角ゴ Pro W3"/>
                <a:sym typeface="Gill Sans" charset="0"/>
              </a:rPr>
              <a:t>bug</a:t>
            </a:r>
            <a:r>
              <a:rPr lang="en-US" altLang="ko-KR" sz="2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ヒラギノ角ゴ Pro W3"/>
                <a:cs typeface="ヒラギノ角ゴ Pro W3"/>
                <a:sym typeface="Gill Sans" charset="0"/>
              </a:rPr>
              <a:t>?</a:t>
            </a:r>
          </a:p>
        </p:txBody>
      </p:sp>
      <p:sp>
        <p:nvSpPr>
          <p:cNvPr id="16" name="Text Box 289"/>
          <p:cNvSpPr txBox="1">
            <a:spLocks noChangeArrowheads="1"/>
          </p:cNvSpPr>
          <p:nvPr/>
        </p:nvSpPr>
        <p:spPr bwMode="auto">
          <a:xfrm>
            <a:off x="5105400" y="1631950"/>
            <a:ext cx="3011488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1560" tIns="30780" rIns="61560" bIns="30780">
            <a:spAutoFit/>
          </a:bodyPr>
          <a:lstStyle>
            <a:lvl1pPr defTabSz="873125" eaLnBrk="0" hangingPunct="0"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873125" eaLnBrk="0" hangingPunct="0"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873125" eaLnBrk="0" hangingPunct="0"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873125" eaLnBrk="0" hangingPunct="0"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873125" eaLnBrk="0" hangingPunct="0"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00" b="1">
                <a:solidFill>
                  <a:srgbClr val="0000FF"/>
                </a:solidFill>
              </a:rPr>
              <a:t>一个软件系统</a:t>
            </a:r>
          </a:p>
        </p:txBody>
      </p:sp>
      <p:pic>
        <p:nvPicPr>
          <p:cNvPr id="17" name="Picture 2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70150"/>
            <a:ext cx="5257800" cy="362585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4" name="矩形 43"/>
          <p:cNvSpPr/>
          <p:nvPr/>
        </p:nvSpPr>
        <p:spPr>
          <a:xfrm>
            <a:off x="2164129" y="128826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：分类场景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7" y="1371600"/>
            <a:ext cx="7574666" cy="4202383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7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2164129" y="128826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：排序场景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80" y="1371600"/>
            <a:ext cx="6166441" cy="4359621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164129" y="128826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：一般流程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6" y="1346765"/>
            <a:ext cx="8803387" cy="5206435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2164129" y="128826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：一般流程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45228" y="5029200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/>
              <a:t>如果训练数据</a:t>
            </a:r>
            <a:r>
              <a:rPr lang="zh-CN" altLang="en-US" dirty="0">
                <a:solidFill>
                  <a:srgbClr val="FFFF00"/>
                </a:solidFill>
              </a:rPr>
              <a:t>足够大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缺陷</a:t>
            </a:r>
            <a:r>
              <a:rPr lang="zh-CN" altLang="en-US" dirty="0"/>
              <a:t>预测一般具有较好性能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53" y="1219200"/>
            <a:ext cx="5773294" cy="3414399"/>
          </a:xfrm>
          <a:prstGeom prst="rect">
            <a:avLst/>
          </a:prstGeom>
        </p:spPr>
      </p:pic>
      <p:cxnSp>
        <p:nvCxnSpPr>
          <p:cNvPr id="48" name="直接连接符 47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9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98CCF-B596-4217-A03F-BCA349AAB1C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1392284" y="128826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跨项目缺陷预测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：</a:t>
            </a:r>
            <a:r>
              <a:rPr lang="zh-CN" altLang="en-US" sz="4000" b="1" dirty="0">
                <a:latin typeface="Times New Roman" pitchFamily="18" charset="0"/>
                <a:ea typeface="黑体" pitchFamily="2" charset="-122"/>
                <a:cs typeface="+mj-cs"/>
              </a:rPr>
              <a:t>基本</a:t>
            </a:r>
            <a:r>
              <a:rPr lang="zh-CN" altLang="en-US" sz="4000" b="1" dirty="0" smtClean="0">
                <a:latin typeface="Times New Roman" pitchFamily="18" charset="0"/>
                <a:ea typeface="黑体" pitchFamily="2" charset="-122"/>
                <a:cs typeface="+mj-cs"/>
              </a:rPr>
              <a:t>概念</a:t>
            </a:r>
            <a:endParaRPr lang="zh-CN" altLang="en-US" sz="4000" b="1" dirty="0">
              <a:latin typeface="Times New Roman" pitchFamily="18" charset="0"/>
              <a:ea typeface="黑体" pitchFamily="2" charset="-122"/>
              <a:cs typeface="+mj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45228" y="1219200"/>
            <a:ext cx="5853545" cy="1122986"/>
          </a:xfrm>
          <a:prstGeom prst="rect">
            <a:avLst/>
          </a:prstGeom>
          <a:solidFill>
            <a:srgbClr val="6699FF"/>
          </a:solidFill>
          <a:ln w="28575" cmpd="sng">
            <a:solidFill>
              <a:srgbClr val="66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/>
              <a:t>如果训练数据</a:t>
            </a:r>
            <a:r>
              <a:rPr lang="zh-CN" altLang="en-US" dirty="0">
                <a:solidFill>
                  <a:srgbClr val="FFFF00"/>
                </a:solidFill>
              </a:rPr>
              <a:t>足够大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缺陷</a:t>
            </a:r>
            <a:r>
              <a:rPr lang="zh-CN" altLang="en-US" dirty="0"/>
              <a:t>预测一般具有较好性能</a:t>
            </a:r>
          </a:p>
        </p:txBody>
      </p:sp>
      <p:sp>
        <p:nvSpPr>
          <p:cNvPr id="28" name="下箭头 27"/>
          <p:cNvSpPr/>
          <p:nvPr/>
        </p:nvSpPr>
        <p:spPr bwMode="auto">
          <a:xfrm>
            <a:off x="3858304" y="2494586"/>
            <a:ext cx="1392625" cy="736163"/>
          </a:xfrm>
          <a:prstGeom prst="downArrow">
            <a:avLst/>
          </a:prstGeom>
          <a:solidFill>
            <a:srgbClr val="FFCC99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None/>
            </a:pP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 bwMode="auto">
          <a:xfrm>
            <a:off x="872280" y="3332786"/>
            <a:ext cx="7399440" cy="134553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能否使用其他项目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源项目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的数据训练预测模型，在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目标项目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上使用（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CPDP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）？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16799</TotalTime>
  <Words>1043</Words>
  <Application>Microsoft Office PowerPoint</Application>
  <PresentationFormat>全屏显示(4:3)</PresentationFormat>
  <Paragraphs>263</Paragraphs>
  <Slides>39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Gill Sans</vt:lpstr>
      <vt:lpstr>MingLiU_HKSCS</vt:lpstr>
      <vt:lpstr>ヒラギノ角ゴ Pro W3</vt:lpstr>
      <vt:lpstr>黑体</vt:lpstr>
      <vt:lpstr>华文细黑</vt:lpstr>
      <vt:lpstr>宋体</vt:lpstr>
      <vt:lpstr>Arial</vt:lpstr>
      <vt:lpstr>Calibri</vt:lpstr>
      <vt:lpstr>Symbol</vt:lpstr>
      <vt:lpstr>Tahoma</vt:lpstr>
      <vt:lpstr>Times New Roman</vt:lpstr>
      <vt:lpstr>Verdana</vt:lpstr>
      <vt:lpstr>Wingdings</vt:lpstr>
      <vt:lpstr>Wingdings 2</vt:lpstr>
      <vt:lpstr>Blends</vt:lpstr>
      <vt:lpstr>Office 主题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Baowen Xu NJU</dc:creator>
  <cp:lastModifiedBy>zym</cp:lastModifiedBy>
  <cp:revision>5298</cp:revision>
  <cp:lastPrinted>2016-08-12T15:25:11Z</cp:lastPrinted>
  <dcterms:created xsi:type="dcterms:W3CDTF">1601-01-01T00:00:00Z</dcterms:created>
  <dcterms:modified xsi:type="dcterms:W3CDTF">2018-11-22T16:25:25Z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